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E6788-2AEC-E7AD-34AF-4AEC9F04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8D0631-2095-CCC3-5034-52A3ED6C0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3232C6-095F-E050-1BA8-7B184E9E5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C47F-9408-468F-8C08-FACF8E15BF1D}" type="datetimeFigureOut">
              <a:rPr lang="ru-KZ" smtClean="0"/>
              <a:t>30.03.2026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8D815-C543-9FF9-AA2E-4C6D3DA8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9D297C-6B7E-A726-6525-1855456C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144D-882D-4368-BBAF-7D6FB68A229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81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49403-675C-2728-84F8-DB670661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986F91-2568-ABFC-738B-D6DC0C3ED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8662B6-0475-70D9-38E3-0B8AADF5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C47F-9408-468F-8C08-FACF8E15BF1D}" type="datetimeFigureOut">
              <a:rPr lang="ru-KZ" smtClean="0"/>
              <a:t>30.03.2026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184CE-EA44-5C5F-0277-535ABC5B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21B2A6-40A2-FA13-0C5F-ED7A1C86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144D-882D-4368-BBAF-7D6FB68A229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5324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959609-830B-C61A-0C13-842BD1610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0DAF2E-1556-FCB7-49FE-756BEAC0F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1C949-CF69-F698-8770-47B66A7B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C47F-9408-468F-8C08-FACF8E15BF1D}" type="datetimeFigureOut">
              <a:rPr lang="ru-KZ" smtClean="0"/>
              <a:t>30.03.2026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74868F-4159-91CE-AD85-C513815A8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72797F-9807-3342-C4F8-B4A88425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144D-882D-4368-BBAF-7D6FB68A229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015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E9F9E-9B99-30AB-67AB-BAF936E8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59303D-1CF8-BAC4-773D-6FD156FDD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AB01A-FEC0-7D1B-4B25-8A5F92DB0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C47F-9408-468F-8C08-FACF8E15BF1D}" type="datetimeFigureOut">
              <a:rPr lang="ru-KZ" smtClean="0"/>
              <a:t>30.03.2026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20E9F1-509D-E6D4-A8FF-A92DE498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43D22-A2FE-8EDE-EEBE-207A4097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144D-882D-4368-BBAF-7D6FB68A229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915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2136F-0F84-C9DC-C6D1-DD76AE27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F3786E-04AC-1E82-ED7A-C1FEE1048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7D4270-1974-E218-EC45-0A215986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C47F-9408-468F-8C08-FACF8E15BF1D}" type="datetimeFigureOut">
              <a:rPr lang="ru-KZ" smtClean="0"/>
              <a:t>30.03.2026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12C7A-0FFA-379D-F93E-486DA1F00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17915-FF28-011B-2544-F5ACCF70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144D-882D-4368-BBAF-7D6FB68A229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591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6AF91-1A32-BCCB-B59A-4CA9E885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8DC573-85E6-720E-9811-D77C0F791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A7BDED-7C70-707F-844E-54BC9D18F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5D3D3-8B53-3272-D694-43860334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C47F-9408-468F-8C08-FACF8E15BF1D}" type="datetimeFigureOut">
              <a:rPr lang="ru-KZ" smtClean="0"/>
              <a:t>30.03.2026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38BFB4-D8BB-655E-C364-837CA7BC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03C3FA-C052-4890-286C-61DF0C84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144D-882D-4368-BBAF-7D6FB68A229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4493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DCA45-A3B4-348D-9106-AC7DBCB6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474D7-410D-68FA-ADA9-99BD81B01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EBAABE-6DAE-47B7-2DC5-5F8A418AA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1213D-FB4F-AF94-311C-A218B454F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E7E9FA-E1DB-FDF3-3050-4695BFEDC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2FDB8B-70BB-B046-BDC1-DFEA4268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C47F-9408-468F-8C08-FACF8E15BF1D}" type="datetimeFigureOut">
              <a:rPr lang="ru-KZ" smtClean="0"/>
              <a:t>30.03.2026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6A9C80-A888-34F4-0572-9A9ACE1B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359FA2-5932-2DEF-B639-A84C6466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144D-882D-4368-BBAF-7D6FB68A229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9198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7AC03-2BF9-3891-6E9B-F03185F02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D14DB4-AC65-E3A3-C8CF-39028CF1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C47F-9408-468F-8C08-FACF8E15BF1D}" type="datetimeFigureOut">
              <a:rPr lang="ru-KZ" smtClean="0"/>
              <a:t>30.03.2026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4F578C-F841-F670-E6A5-FBEC5A15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E76A9B-7ADB-77F1-C713-F936182F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144D-882D-4368-BBAF-7D6FB68A229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986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DD904A-E91B-B9DC-44EF-D1541EF4A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C47F-9408-468F-8C08-FACF8E15BF1D}" type="datetimeFigureOut">
              <a:rPr lang="ru-KZ" smtClean="0"/>
              <a:t>30.03.2026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FE12DF-DF60-0743-37BF-14C5A452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4A6468-A7B9-2138-D1B0-14AB434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144D-882D-4368-BBAF-7D6FB68A229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666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D937C-B2DA-2721-B7A3-F01A2B43A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0EF04-530D-B587-9A2E-5B7E84A5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DC1834-35DB-0101-669A-A7ADA8A1E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786B1A-0591-913E-4FD6-991699F6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C47F-9408-468F-8C08-FACF8E15BF1D}" type="datetimeFigureOut">
              <a:rPr lang="ru-KZ" smtClean="0"/>
              <a:t>30.03.2026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35C77C-21F6-949B-7A01-709C3061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3A621A-7AD6-089D-FB35-7DF4FE41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144D-882D-4368-BBAF-7D6FB68A229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6567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CF0DF-8044-DC27-0A75-EB594DB67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20F49C-51F6-6F4E-CB7A-1B420D70E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62A3A5-3697-F0D9-4717-80B4EB5B5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B7566F-3460-BFBC-D444-EB7A3FBB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C47F-9408-468F-8C08-FACF8E15BF1D}" type="datetimeFigureOut">
              <a:rPr lang="ru-KZ" smtClean="0"/>
              <a:t>30.03.2026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377A5-AD5C-E63D-D435-634B5B89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CE49BA-E1F1-1CB3-0BB7-A3172B4E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F144D-882D-4368-BBAF-7D6FB68A229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072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DFCC9-7D9B-1BE9-45DE-203339F8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32B2E1-BE02-A3D7-1D46-59E888A3A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DFD90E-F370-97D6-110C-53FEADEE3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52C47F-9408-468F-8C08-FACF8E15BF1D}" type="datetimeFigureOut">
              <a:rPr lang="ru-KZ" smtClean="0"/>
              <a:t>30.03.2026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A4C85E-4064-0409-2A8F-945F1FB24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A1A40-C616-3469-552E-7E161E478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7F144D-882D-4368-BBAF-7D6FB68A229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184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nk.springer.com/article/10.1007/s11277-017-4674-5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5915C-D976-C7AE-1E9C-B8385D21A0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WSN </a:t>
            </a:r>
            <a:r>
              <a:rPr lang="ru-RU" dirty="0" err="1"/>
              <a:t>жүйелерінде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жинау</a:t>
            </a:r>
            <a:r>
              <a:rPr lang="ru-RU" dirty="0"/>
              <a:t>, </a:t>
            </a:r>
            <a:r>
              <a:rPr lang="ru-RU" dirty="0" err="1"/>
              <a:t>агрегациялау</a:t>
            </a:r>
            <a:r>
              <a:rPr lang="ru-RU" dirty="0"/>
              <a:t>, беру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қауіпсіздік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207CA1-886D-C2B8-362B-54484FA86D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30.03.2026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08531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C3072ED1-06B5-E7C2-17D5-ADAC4835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36" y="659011"/>
            <a:ext cx="4649002" cy="55399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Архитектурасы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мен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іске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асырылуы</a:t>
            </a:r>
            <a:endParaRPr kumimoji="0" lang="ru-KZ" altLang="ru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Шлюздер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арнайы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жабдық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немесе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бағдарламалық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шешім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түрінде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болуы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мүмкін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endParaRPr kumimoji="0" lang="ru-KZ" altLang="ru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Аппараттық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шлюздер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ARM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архитектурасына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негізделген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құрылғылар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(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мысалы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Raspberry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Pi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немесе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өнеркәсіптік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контроллерлер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).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Оларда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бірнеше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желілік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интерфейс (Ethernet,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Wi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-Fi, 4G/5G)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болады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Бұлттық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шлюздер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Логиканың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бір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бөлігі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деректерді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өңдеу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үшін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бұлтқа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(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Cloud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ауыстырылған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жүйелер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E35426A-4C25-0CC6-5A99-529D3E7C5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1410" y="379294"/>
            <a:ext cx="5534526" cy="59093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Қолдану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мысалдары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endParaRPr kumimoji="0" lang="ru-KZ" altLang="ru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Ғимараттарды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автоматтандыру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Бөлмелердегі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CO2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немесе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температура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датчиктері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деректі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ортақ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шлюзге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жібереді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ал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ол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Wi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-Fi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арқылы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мәліметті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пайдаланушының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қосымшасына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жолдайды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Өнеркәсіптік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мониторинг: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Цехтағы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станоктардың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күйі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туралы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деректерді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жинап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кәсіпорынды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басқару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жүйелеріне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(ERP) беру.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Денсаулық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сақтау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Пациенттегі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сенсорлар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көрсеткішті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шлюзге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(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мысалы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смартфонға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жібереді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ал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ол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қауіпті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жағдайда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Интернет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арқылы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дәрігерлерге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хабар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береді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42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C3AC4-0D5D-0E6C-6995-E2BBBC44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бұлтқа</a:t>
            </a:r>
            <a:r>
              <a:rPr lang="ru-RU" dirty="0"/>
              <a:t> беру</a:t>
            </a:r>
            <a:endParaRPr lang="ru-KZ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A00C538-7A00-4D16-C399-655BEC822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65" y="1690688"/>
            <a:ext cx="5472065" cy="48936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Сымсыз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сенсорлық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желілердегі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(WSN) 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Data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Clouding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(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немесе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Sensor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Cloud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 —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бұл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сенсорлық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желілерді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бұлтты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технологиялармен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біріктіру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тұжырымдамасы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  <a:endParaRPr kumimoji="0" lang="en-US" altLang="ru-KZ" sz="24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Қарапайым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тілмен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айтқанда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сенсорлар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деректерді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жинайды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ал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бұлтты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платформа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сол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деректерді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сақтайды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өңдейді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және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пайдаланушыға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ыңғайлы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түрде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ұсынады</a:t>
            </a:r>
            <a:endParaRPr kumimoji="0" lang="en-US" altLang="ru-KZ" sz="24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6D9509C-D1F1-77EF-FDBA-A6CBEF90660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705949" y="4477638"/>
            <a:ext cx="5090716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Бұл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не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үшін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қажет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?</a:t>
            </a:r>
            <a:endParaRPr kumimoji="0" lang="ru-KZ" altLang="ru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WSN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желілерінің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өздігінен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шеше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алмайтын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шектеулері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бар,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оларды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бұлтты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технологиялар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толықтырады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endParaRPr kumimoji="0" lang="ru-KZ" altLang="ru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2DDFE6-C457-975C-7919-7461FFC1A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949" y="928318"/>
            <a:ext cx="5284168" cy="34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3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F9E9DA3-7966-A8F6-93B6-B96A78A67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73" y="197346"/>
            <a:ext cx="11570329" cy="64633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Шексіз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жад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Сенсорлардың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өз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жады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өте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аз.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Бұлтты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серверлер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жылдар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бойы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жиналған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үлкен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деректерді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(Big Data)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сақтауға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мүмкіндік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береді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Жоғары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есептеу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қуаты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Сенсорлық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түйіндер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күрделі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алгоритмдерді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орындай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алмайды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Бұлтта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деректерді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терең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талдауға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және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болжам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жасауға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болады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Қашықтан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басқару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Пайдаланушы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әлемнің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кез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келген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нүктесінен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интернет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арқылы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сенсорлардың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көрсеткіштерін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көре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алады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Жұмыс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істеу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схемасы</a:t>
            </a:r>
            <a:endParaRPr kumimoji="0" lang="ru-KZ" altLang="ru-K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Сенсорлық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деңгей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Датчиктер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(температура,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ылғалдылық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және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т.б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.)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деректерді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жинайды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Шлюз (Gateway)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Жиналған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деректерді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интернет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арқылы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бұлтқа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жіберетін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құрылғы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(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мысалы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Raspberry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Pi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немесе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арнайы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роутер).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Бұлттық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деңгей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Мұнда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деректер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сүзгіленеді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өңделеді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және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сақталады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(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мысалы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AWS, Azure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немесе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Google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Cloud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платформаларында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2996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7EFA9D5-C4FF-3D0E-96E2-1E3B9A22B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652" y="336280"/>
            <a:ext cx="9406550" cy="59093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Негізгі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артықшылықтары</a:t>
            </a:r>
            <a:endParaRPr kumimoji="0" lang="en-US" altLang="ru-KZ" sz="2400" b="1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Виртуалдау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Бір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сенсорлық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желіні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бір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уақытта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бірнеше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түрлі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мақсатта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қолдануға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болады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(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Sensor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-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as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-a-Service).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Энергияны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үнемдеу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Ауыр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есептеулер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бұлтқа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жүктелгендіктен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сенсорлардың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батареясы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ұзағырақ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шыдайды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Масштабталу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Желіге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мыңдаған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жаңа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сенсорларды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қосу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оңайға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түседі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  <a:endParaRPr kumimoji="0" lang="en-US" altLang="ru-KZ" sz="24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KZ" altLang="ru-KZ" sz="24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Қиындықтары</a:t>
            </a:r>
            <a:endParaRPr kumimoji="0" lang="ru-KZ" altLang="ru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Кешігу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(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Latency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Деректерді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бұлтқа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жіберіп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жауап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алғанша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уақыт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кетеді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Сондықтан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өте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жылдам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реакцияны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қажет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ететін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жүйелерде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(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мысалы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өрт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сөндіру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 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Fog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Computing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(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тұманды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есептеулер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қолданылады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Қауіпсіздік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Деректерді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ашық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желі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арқылы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жіберу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кезінде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кибершабуылдардан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қорғау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өте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маңызды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788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84FC2-4640-450A-835B-ABABA0C8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бұлтқа</a:t>
            </a:r>
            <a:r>
              <a:rPr lang="ru-RU" dirty="0"/>
              <a:t> беру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5144EC-CD28-E758-45E1-0622FC478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24747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Бұлтқа</a:t>
            </a:r>
            <a:r>
              <a:rPr lang="ru-RU" b="1" dirty="0"/>
              <a:t> беру </a:t>
            </a:r>
            <a:r>
              <a:rPr lang="ru-RU" b="1" dirty="0" err="1"/>
              <a:t>жолдары</a:t>
            </a:r>
            <a:r>
              <a:rPr lang="ru-RU" b="1" dirty="0"/>
              <a:t>:</a:t>
            </a:r>
            <a:endParaRPr lang="ru-RU" dirty="0"/>
          </a:p>
          <a:p>
            <a:r>
              <a:rPr lang="en-US" dirty="0"/>
              <a:t>Wi-Fi </a:t>
            </a:r>
          </a:p>
          <a:p>
            <a:r>
              <a:rPr lang="en-US" dirty="0"/>
              <a:t>Ethernet </a:t>
            </a:r>
          </a:p>
          <a:p>
            <a:r>
              <a:rPr lang="en-US" dirty="0"/>
              <a:t>GSM/4G/5G </a:t>
            </a:r>
          </a:p>
          <a:p>
            <a:r>
              <a:rPr lang="en-US" dirty="0" err="1"/>
              <a:t>LoRaWAN</a:t>
            </a:r>
            <a:r>
              <a:rPr lang="en-US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серверге</a:t>
            </a:r>
            <a:r>
              <a:rPr lang="ru-RU" dirty="0"/>
              <a:t> </a:t>
            </a:r>
          </a:p>
          <a:p>
            <a:r>
              <a:rPr lang="en-US" dirty="0"/>
              <a:t>NB-IoT</a:t>
            </a:r>
          </a:p>
          <a:p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8D785-5243-A609-FD09-F62895AECD31}"/>
              </a:ext>
            </a:extLst>
          </p:cNvPr>
          <p:cNvSpPr txBox="1"/>
          <p:nvPr/>
        </p:nvSpPr>
        <p:spPr>
          <a:xfrm>
            <a:off x="5781393" y="1572128"/>
            <a:ext cx="60975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/>
              <a:t>Бұлтта</a:t>
            </a:r>
            <a:r>
              <a:rPr lang="ru-RU" sz="2400" b="1" dirty="0"/>
              <a:t> не </a:t>
            </a:r>
            <a:r>
              <a:rPr lang="ru-RU" sz="2400" b="1" dirty="0" err="1"/>
              <a:t>істеледі</a:t>
            </a:r>
            <a:r>
              <a:rPr lang="ru-RU" sz="2400" b="1" dirty="0"/>
              <a:t>: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ұзақ</a:t>
            </a:r>
            <a:r>
              <a:rPr lang="ru-RU" sz="2400" dirty="0"/>
              <a:t> </a:t>
            </a:r>
            <a:r>
              <a:rPr lang="ru-RU" sz="2400" dirty="0" err="1"/>
              <a:t>мерзімді</a:t>
            </a:r>
            <a:r>
              <a:rPr lang="ru-RU" sz="2400" dirty="0"/>
              <a:t> </a:t>
            </a:r>
            <a:r>
              <a:rPr lang="ru-RU" sz="2400" dirty="0" err="1"/>
              <a:t>сақтау</a:t>
            </a:r>
            <a:r>
              <a:rPr lang="ru-RU" sz="24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визуализация;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аналитика;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дабыл</a:t>
            </a:r>
            <a:r>
              <a:rPr lang="ru-RU" sz="2400" dirty="0"/>
              <a:t> беру;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қашықтан</a:t>
            </a:r>
            <a:r>
              <a:rPr lang="ru-RU" sz="2400" dirty="0"/>
              <a:t> мониторинг.</a:t>
            </a:r>
            <a:endParaRPr lang="en-US" sz="2400" dirty="0"/>
          </a:p>
          <a:p>
            <a:r>
              <a:rPr lang="ru-RU" sz="2400" dirty="0"/>
              <a:t> </a:t>
            </a:r>
          </a:p>
          <a:p>
            <a:pPr>
              <a:buNone/>
            </a:pPr>
            <a:r>
              <a:rPr lang="ru-RU" sz="2400" b="1" dirty="0" err="1"/>
              <a:t>Мысал</a:t>
            </a:r>
            <a:r>
              <a:rPr lang="ru-RU" sz="2400" b="1" dirty="0"/>
              <a:t> </a:t>
            </a:r>
            <a:r>
              <a:rPr lang="ru-RU" sz="2400" b="1" dirty="0" err="1"/>
              <a:t>платформалар</a:t>
            </a:r>
            <a:r>
              <a:rPr lang="ru-RU" sz="2400" b="1" dirty="0"/>
              <a:t>: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ThingsBoard</a:t>
            </a:r>
            <a:r>
              <a:rPr lang="en-US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AWS IoT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Azure IoT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Blynk</a:t>
            </a:r>
          </a:p>
        </p:txBody>
      </p:sp>
    </p:spTree>
    <p:extLst>
      <p:ext uri="{BB962C8B-B14F-4D97-AF65-F5344CB8AC3E}">
        <p14:creationId xmlns:p14="http://schemas.microsoft.com/office/powerpoint/2010/main" val="138516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9F487-E627-2144-8849-4D032019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WSN </a:t>
            </a:r>
            <a:r>
              <a:rPr lang="ru-RU" b="1" dirty="0"/>
              <a:t>неге </a:t>
            </a:r>
            <a:r>
              <a:rPr lang="ru-RU" b="1" dirty="0" err="1"/>
              <a:t>осал</a:t>
            </a:r>
            <a:r>
              <a:rPr lang="ru-RU" b="1" dirty="0"/>
              <a:t>?</a:t>
            </a:r>
            <a:br>
              <a:rPr lang="ru-RU" b="1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4ECA04-ADE5-25C1-4962-AEC0605EC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WSN </a:t>
            </a:r>
            <a:r>
              <a:rPr lang="ru-RU" b="1" dirty="0" err="1"/>
              <a:t>осалдығының</a:t>
            </a:r>
            <a:r>
              <a:rPr lang="ru-RU" b="1" dirty="0"/>
              <a:t> </a:t>
            </a:r>
            <a:r>
              <a:rPr lang="ru-RU" b="1" dirty="0" err="1"/>
              <a:t>себептері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err="1"/>
              <a:t>түйіндердің</a:t>
            </a:r>
            <a:r>
              <a:rPr lang="ru-RU" dirty="0"/>
              <a:t> ресурсы </a:t>
            </a:r>
            <a:r>
              <a:rPr lang="ru-RU" dirty="0" err="1"/>
              <a:t>шектеулі</a:t>
            </a:r>
            <a:r>
              <a:rPr lang="ru-RU" dirty="0"/>
              <a:t>; </a:t>
            </a:r>
          </a:p>
          <a:p>
            <a:r>
              <a:rPr lang="ru-RU" dirty="0" err="1"/>
              <a:t>жады</a:t>
            </a:r>
            <a:r>
              <a:rPr lang="ru-RU" dirty="0"/>
              <a:t> мен </a:t>
            </a:r>
            <a:r>
              <a:rPr lang="ru-RU" dirty="0" err="1"/>
              <a:t>қуаты</a:t>
            </a:r>
            <a:r>
              <a:rPr lang="ru-RU" dirty="0"/>
              <a:t> аз; </a:t>
            </a:r>
          </a:p>
          <a:p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ортада</a:t>
            </a:r>
            <a:r>
              <a:rPr lang="ru-RU" dirty="0"/>
              <a:t> </a:t>
            </a:r>
            <a:r>
              <a:rPr lang="ru-RU" dirty="0" err="1"/>
              <a:t>орналаса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; </a:t>
            </a:r>
          </a:p>
          <a:p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арна</a:t>
            </a:r>
            <a:r>
              <a:rPr lang="ru-RU" dirty="0"/>
              <a:t> </a:t>
            </a:r>
            <a:r>
              <a:rPr lang="ru-RU" dirty="0" err="1"/>
              <a:t>тыңдалуы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; </a:t>
            </a:r>
          </a:p>
          <a:p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қолжетімділік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b="1" dirty="0" err="1"/>
              <a:t>Сондықтан</a:t>
            </a:r>
            <a:r>
              <a:rPr lang="ru-RU" b="1" dirty="0"/>
              <a:t> </a:t>
            </a:r>
            <a:r>
              <a:rPr lang="en-US" b="1" dirty="0"/>
              <a:t>WSN </a:t>
            </a:r>
            <a:r>
              <a:rPr lang="ru-RU" b="1" dirty="0" err="1"/>
              <a:t>жүйелері</a:t>
            </a:r>
            <a:r>
              <a:rPr lang="ru-RU" b="1" dirty="0"/>
              <a:t> </a:t>
            </a:r>
            <a:r>
              <a:rPr lang="ru-RU" b="1" dirty="0" err="1"/>
              <a:t>шабуылдарға</a:t>
            </a:r>
            <a:r>
              <a:rPr lang="ru-RU" b="1" dirty="0"/>
              <a:t> </a:t>
            </a:r>
            <a:r>
              <a:rPr lang="ru-RU" b="1" dirty="0" err="1"/>
              <a:t>жиі</a:t>
            </a:r>
            <a:r>
              <a:rPr lang="ru-RU" b="1" dirty="0"/>
              <a:t> </a:t>
            </a:r>
            <a:r>
              <a:rPr lang="ru-RU" b="1" dirty="0" err="1"/>
              <a:t>ұшырайды</a:t>
            </a:r>
            <a:r>
              <a:rPr lang="ru-RU" b="1" dirty="0"/>
              <a:t>.</a:t>
            </a:r>
            <a:endParaRPr lang="ru-RU" dirty="0"/>
          </a:p>
          <a:p>
            <a:endParaRPr lang="ru-KZ" dirty="0"/>
          </a:p>
        </p:txBody>
      </p:sp>
      <p:pic>
        <p:nvPicPr>
          <p:cNvPr id="10242" name="Picture 2" descr="Classification of attacks on wireless sensor networks. | Download  Scientific Diagram">
            <a:extLst>
              <a:ext uri="{FF2B5EF4-FFF2-40B4-BE49-F238E27FC236}">
                <a16:creationId xmlns:a16="http://schemas.microsoft.com/office/drawing/2014/main" id="{6B936702-F86C-D300-E136-487074E6A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22" y="496706"/>
            <a:ext cx="4182578" cy="469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34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32DA5-8F52-E794-F4A6-1BB198330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қауіптер</a:t>
            </a:r>
            <a:endParaRPr lang="ru-K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3E834-F254-7E80-B788-B91A224749CF}"/>
              </a:ext>
            </a:extLst>
          </p:cNvPr>
          <p:cNvSpPr txBox="1"/>
          <p:nvPr/>
        </p:nvSpPr>
        <p:spPr>
          <a:xfrm>
            <a:off x="838200" y="1784555"/>
            <a:ext cx="45833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/>
              <a:t>Подмена узлов</a:t>
            </a:r>
            <a:endParaRPr lang="en-US" sz="2400" b="1" dirty="0"/>
          </a:p>
          <a:p>
            <a:br>
              <a:rPr lang="ru-RU" sz="2400" dirty="0"/>
            </a:br>
            <a:r>
              <a:rPr lang="ru-RU" sz="2400" dirty="0" err="1"/>
              <a:t>Шабуылдаушы</a:t>
            </a:r>
            <a:r>
              <a:rPr lang="ru-RU" sz="2400" dirty="0"/>
              <a:t> </a:t>
            </a:r>
            <a:r>
              <a:rPr lang="ru-RU" sz="2400" dirty="0" err="1"/>
              <a:t>өзін</a:t>
            </a:r>
            <a:r>
              <a:rPr lang="ru-RU" sz="2400" dirty="0"/>
              <a:t> </a:t>
            </a:r>
            <a:r>
              <a:rPr lang="ru-RU" sz="2400" dirty="0" err="1"/>
              <a:t>заңды</a:t>
            </a:r>
            <a:r>
              <a:rPr lang="ru-RU" sz="2400" dirty="0"/>
              <a:t> </a:t>
            </a:r>
            <a:r>
              <a:rPr lang="ru-RU" sz="2400" dirty="0" err="1"/>
              <a:t>түйін</a:t>
            </a:r>
            <a:r>
              <a:rPr lang="ru-RU" sz="2400" dirty="0"/>
              <a:t> </a:t>
            </a:r>
            <a:r>
              <a:rPr lang="ru-RU" sz="2400" dirty="0" err="1"/>
              <a:t>ретінде</a:t>
            </a:r>
            <a:r>
              <a:rPr lang="ru-RU" sz="2400" dirty="0"/>
              <a:t> </a:t>
            </a:r>
            <a:r>
              <a:rPr lang="ru-RU" sz="2400" dirty="0" err="1"/>
              <a:t>көрсетеді</a:t>
            </a:r>
            <a:r>
              <a:rPr lang="ru-RU" sz="2400" dirty="0"/>
              <a:t>.</a:t>
            </a:r>
            <a:endParaRPr lang="en-US" sz="2400" dirty="0"/>
          </a:p>
          <a:p>
            <a:endParaRPr lang="ru-RU" sz="2400" dirty="0"/>
          </a:p>
          <a:p>
            <a:pPr>
              <a:buNone/>
            </a:pPr>
            <a:r>
              <a:rPr lang="ru-RU" sz="2400" b="1" dirty="0" err="1"/>
              <a:t>Салдары</a:t>
            </a:r>
            <a:r>
              <a:rPr lang="ru-RU" sz="2400" b="1" dirty="0"/>
              <a:t>: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жалған</a:t>
            </a:r>
            <a:r>
              <a:rPr lang="ru-RU" sz="2400" dirty="0"/>
              <a:t> </a:t>
            </a:r>
            <a:r>
              <a:rPr lang="ru-RU" sz="2400" dirty="0" err="1"/>
              <a:t>дерек</a:t>
            </a:r>
            <a:r>
              <a:rPr lang="ru-RU" sz="2400" dirty="0"/>
              <a:t> </a:t>
            </a:r>
            <a:r>
              <a:rPr lang="ru-RU" sz="2400" dirty="0" err="1"/>
              <a:t>жібереді</a:t>
            </a:r>
            <a:r>
              <a:rPr lang="ru-RU" sz="24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желі</a:t>
            </a:r>
            <a:r>
              <a:rPr lang="ru-RU" sz="2400" dirty="0"/>
              <a:t> </a:t>
            </a:r>
            <a:r>
              <a:rPr lang="ru-RU" sz="2400" dirty="0" err="1"/>
              <a:t>жұмысын</a:t>
            </a:r>
            <a:r>
              <a:rPr lang="ru-RU" sz="2400" dirty="0"/>
              <a:t> </a:t>
            </a:r>
            <a:r>
              <a:rPr lang="ru-RU" sz="2400" dirty="0" err="1"/>
              <a:t>бұзады</a:t>
            </a:r>
            <a:r>
              <a:rPr lang="ru-RU" sz="24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жалған</a:t>
            </a:r>
            <a:r>
              <a:rPr lang="ru-RU" sz="2400" dirty="0"/>
              <a:t> маршрут </a:t>
            </a:r>
            <a:r>
              <a:rPr lang="ru-RU" sz="2400" dirty="0" err="1"/>
              <a:t>құрады</a:t>
            </a:r>
            <a:r>
              <a:rPr lang="ru-RU" sz="24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DE827-1755-5178-EC96-682103C898D9}"/>
              </a:ext>
            </a:extLst>
          </p:cNvPr>
          <p:cNvSpPr txBox="1"/>
          <p:nvPr/>
        </p:nvSpPr>
        <p:spPr>
          <a:xfrm>
            <a:off x="5638046" y="1784555"/>
            <a:ext cx="60975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2. Перехват данных</a:t>
            </a:r>
            <a:endParaRPr lang="en-US" sz="2400" b="1" dirty="0"/>
          </a:p>
          <a:p>
            <a:pPr>
              <a:buNone/>
            </a:pPr>
            <a:br>
              <a:rPr lang="ru-RU" sz="2400" dirty="0"/>
            </a:br>
            <a:r>
              <a:rPr lang="ru-RU" sz="2400" dirty="0" err="1"/>
              <a:t>Сымсыз</a:t>
            </a:r>
            <a:r>
              <a:rPr lang="ru-RU" sz="2400" dirty="0"/>
              <a:t> </a:t>
            </a:r>
            <a:r>
              <a:rPr lang="ru-RU" sz="2400" dirty="0" err="1"/>
              <a:t>арнадағы</a:t>
            </a:r>
            <a:r>
              <a:rPr lang="ru-RU" sz="2400" dirty="0"/>
              <a:t> </a:t>
            </a:r>
            <a:r>
              <a:rPr lang="ru-RU" sz="2400" dirty="0" err="1"/>
              <a:t>дерек</a:t>
            </a:r>
            <a:r>
              <a:rPr lang="ru-RU" sz="2400" dirty="0"/>
              <a:t> </a:t>
            </a:r>
            <a:r>
              <a:rPr lang="ru-RU" sz="2400" dirty="0" err="1"/>
              <a:t>ұсталып</a:t>
            </a:r>
            <a:r>
              <a:rPr lang="ru-RU" sz="2400" dirty="0"/>
              <a:t> </a:t>
            </a:r>
            <a:r>
              <a:rPr lang="ru-RU" sz="2400" dirty="0" err="1"/>
              <a:t>оқылады</a:t>
            </a:r>
            <a:r>
              <a:rPr lang="ru-RU" sz="2400" dirty="0"/>
              <a:t>.</a:t>
            </a:r>
            <a:endParaRPr lang="en-US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b="1" dirty="0" err="1"/>
              <a:t>Салдары</a:t>
            </a:r>
            <a:r>
              <a:rPr lang="ru-RU" sz="2400" b="1" dirty="0"/>
              <a:t>: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құпия</a:t>
            </a:r>
            <a:r>
              <a:rPr lang="ru-RU" sz="2400" dirty="0"/>
              <a:t> </a:t>
            </a:r>
            <a:r>
              <a:rPr lang="ru-RU" sz="2400" dirty="0" err="1"/>
              <a:t>ақпараттың</a:t>
            </a:r>
            <a:r>
              <a:rPr lang="ru-RU" sz="2400" dirty="0"/>
              <a:t> </a:t>
            </a:r>
            <a:r>
              <a:rPr lang="ru-RU" sz="2400" dirty="0" err="1"/>
              <a:t>ашылуы</a:t>
            </a:r>
            <a:r>
              <a:rPr lang="ru-RU" sz="24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мониторинг </a:t>
            </a:r>
            <a:r>
              <a:rPr lang="ru-RU" sz="2400" dirty="0" err="1"/>
              <a:t>нәтижелерінің</a:t>
            </a:r>
            <a:r>
              <a:rPr lang="ru-RU" sz="2400" dirty="0"/>
              <a:t> </a:t>
            </a:r>
            <a:r>
              <a:rPr lang="ru-RU" sz="2400" dirty="0" err="1"/>
              <a:t>ұрлануы</a:t>
            </a:r>
            <a:r>
              <a:rPr lang="ru-RU" sz="24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жүйеге</a:t>
            </a:r>
            <a:r>
              <a:rPr lang="ru-RU" sz="2400" dirty="0"/>
              <a:t> </a:t>
            </a:r>
            <a:r>
              <a:rPr lang="ru-RU" sz="2400" dirty="0" err="1"/>
              <a:t>сенімнің</a:t>
            </a:r>
            <a:r>
              <a:rPr lang="ru-RU" sz="2400" dirty="0"/>
              <a:t> </a:t>
            </a:r>
            <a:r>
              <a:rPr lang="ru-RU" sz="2400" dirty="0" err="1"/>
              <a:t>төмендеуі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601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3A6C31-3A6C-4F30-5055-B7FC73DBD118}"/>
              </a:ext>
            </a:extLst>
          </p:cNvPr>
          <p:cNvSpPr txBox="1"/>
          <p:nvPr/>
        </p:nvSpPr>
        <p:spPr>
          <a:xfrm>
            <a:off x="368929" y="428178"/>
            <a:ext cx="521705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/>
              <a:t>Шифрлау</a:t>
            </a:r>
            <a:r>
              <a:rPr lang="ru-RU" sz="2400" dirty="0"/>
              <a:t> — </a:t>
            </a:r>
            <a:r>
              <a:rPr lang="ru-RU" sz="2400" dirty="0" err="1"/>
              <a:t>деректерді</a:t>
            </a:r>
            <a:r>
              <a:rPr lang="ru-RU" sz="2400" dirty="0"/>
              <a:t> </a:t>
            </a:r>
            <a:r>
              <a:rPr lang="ru-RU" sz="2400" dirty="0" err="1"/>
              <a:t>рұқсатсыз</a:t>
            </a:r>
            <a:r>
              <a:rPr lang="ru-RU" sz="2400" dirty="0"/>
              <a:t> </a:t>
            </a:r>
            <a:r>
              <a:rPr lang="ru-RU" sz="2400" dirty="0" err="1"/>
              <a:t>оқудан</a:t>
            </a:r>
            <a:r>
              <a:rPr lang="ru-RU" sz="2400" dirty="0"/>
              <a:t> </a:t>
            </a:r>
            <a:r>
              <a:rPr lang="ru-RU" sz="2400" dirty="0" err="1"/>
              <a:t>қорғау</a:t>
            </a:r>
            <a:r>
              <a:rPr lang="ru-RU" sz="2400" dirty="0"/>
              <a:t> </a:t>
            </a:r>
            <a:r>
              <a:rPr lang="ru-RU" sz="2400" dirty="0" err="1"/>
              <a:t>әдісі</a:t>
            </a:r>
            <a:r>
              <a:rPr lang="ru-RU" sz="2400" dirty="0"/>
              <a:t>.</a:t>
            </a:r>
            <a:endParaRPr lang="en-US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b="1" dirty="0" err="1"/>
              <a:t>Мақсаты</a:t>
            </a:r>
            <a:r>
              <a:rPr lang="ru-RU" sz="2400" b="1" dirty="0"/>
              <a:t>: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құпиялылықты</a:t>
            </a:r>
            <a:r>
              <a:rPr lang="ru-RU" sz="2400" dirty="0"/>
              <a:t> </a:t>
            </a:r>
            <a:r>
              <a:rPr lang="ru-RU" sz="2400" dirty="0" err="1"/>
              <a:t>сақтау</a:t>
            </a:r>
            <a:r>
              <a:rPr lang="ru-RU" sz="24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деректердің</a:t>
            </a:r>
            <a:r>
              <a:rPr lang="ru-RU" sz="2400" dirty="0"/>
              <a:t> </a:t>
            </a:r>
            <a:r>
              <a:rPr lang="ru-RU" sz="2400" dirty="0" err="1"/>
              <a:t>мазмұнын</a:t>
            </a:r>
            <a:r>
              <a:rPr lang="ru-RU" sz="2400" dirty="0"/>
              <a:t> </a:t>
            </a:r>
            <a:r>
              <a:rPr lang="ru-RU" sz="2400" dirty="0" err="1"/>
              <a:t>жасыру</a:t>
            </a:r>
            <a:r>
              <a:rPr lang="ru-RU" sz="2400" dirty="0"/>
              <a:t>. </a:t>
            </a:r>
            <a:endParaRPr lang="en-US" sz="2400" dirty="0"/>
          </a:p>
          <a:p>
            <a:endParaRPr lang="ru-RU" sz="2400" dirty="0"/>
          </a:p>
          <a:p>
            <a:pPr>
              <a:buNone/>
            </a:pPr>
            <a:r>
              <a:rPr lang="en-US" sz="2400" b="1" dirty="0"/>
              <a:t>WSN </a:t>
            </a:r>
            <a:r>
              <a:rPr lang="ru-RU" sz="2400" b="1" dirty="0" err="1"/>
              <a:t>үшін</a:t>
            </a:r>
            <a:r>
              <a:rPr lang="ru-RU" sz="2400" b="1" dirty="0"/>
              <a:t> </a:t>
            </a:r>
            <a:r>
              <a:rPr lang="ru-RU" sz="2400" b="1" dirty="0" err="1"/>
              <a:t>маңызды</a:t>
            </a:r>
            <a:r>
              <a:rPr lang="ru-RU" sz="2400" b="1" dirty="0"/>
              <a:t>: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жеңіл</a:t>
            </a:r>
            <a:r>
              <a:rPr lang="ru-RU" sz="2400" dirty="0"/>
              <a:t> </a:t>
            </a:r>
            <a:r>
              <a:rPr lang="ru-RU" sz="2400" dirty="0" err="1"/>
              <a:t>алгоритмдер</a:t>
            </a:r>
            <a:r>
              <a:rPr lang="ru-RU" sz="2400" dirty="0"/>
              <a:t> </a:t>
            </a:r>
            <a:r>
              <a:rPr lang="ru-RU" sz="2400" dirty="0" err="1"/>
              <a:t>қолдану</a:t>
            </a:r>
            <a:r>
              <a:rPr lang="ru-RU" sz="24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аз энергия </a:t>
            </a:r>
            <a:r>
              <a:rPr lang="ru-RU" sz="2400" dirty="0" err="1"/>
              <a:t>жұмсау</a:t>
            </a:r>
            <a:r>
              <a:rPr lang="ru-RU" sz="24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есептеу</a:t>
            </a:r>
            <a:r>
              <a:rPr lang="ru-RU" sz="2400" dirty="0"/>
              <a:t> </a:t>
            </a:r>
            <a:r>
              <a:rPr lang="ru-RU" sz="2400" dirty="0" err="1"/>
              <a:t>күрделілігін</a:t>
            </a:r>
            <a:r>
              <a:rPr lang="ru-RU" sz="2400" dirty="0"/>
              <a:t> </a:t>
            </a:r>
            <a:r>
              <a:rPr lang="ru-RU" sz="2400" dirty="0" err="1"/>
              <a:t>төмен</a:t>
            </a:r>
            <a:r>
              <a:rPr lang="ru-RU" sz="2400" dirty="0"/>
              <a:t> </a:t>
            </a:r>
            <a:r>
              <a:rPr lang="ru-RU" sz="2400" dirty="0" err="1"/>
              <a:t>ұстау</a:t>
            </a:r>
            <a:r>
              <a:rPr lang="ru-RU" sz="2400" dirty="0"/>
              <a:t>. </a:t>
            </a:r>
            <a:endParaRPr lang="en-US" sz="2400" dirty="0"/>
          </a:p>
          <a:p>
            <a:endParaRPr lang="ru-RU" sz="2400" dirty="0"/>
          </a:p>
          <a:p>
            <a:pPr>
              <a:buNone/>
            </a:pPr>
            <a:r>
              <a:rPr lang="ru-RU" sz="2400" b="1" dirty="0" err="1"/>
              <a:t>Мысалдар</a:t>
            </a:r>
            <a:r>
              <a:rPr lang="ru-RU" sz="2400" b="1" dirty="0"/>
              <a:t>: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жеңіл</a:t>
            </a:r>
            <a:r>
              <a:rPr lang="ru-RU" sz="2400" dirty="0"/>
              <a:t> </a:t>
            </a:r>
            <a:r>
              <a:rPr lang="ru-RU" sz="2400" dirty="0" err="1"/>
              <a:t>криптографиялық</a:t>
            </a:r>
            <a:r>
              <a:rPr lang="ru-RU" sz="2400" dirty="0"/>
              <a:t> </a:t>
            </a:r>
            <a:r>
              <a:rPr lang="ru-RU" sz="2400" dirty="0" err="1"/>
              <a:t>алгоритмдер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8FFCD-8B67-BEAB-CA02-12D01E424CD7}"/>
              </a:ext>
            </a:extLst>
          </p:cNvPr>
          <p:cNvSpPr txBox="1"/>
          <p:nvPr/>
        </p:nvSpPr>
        <p:spPr>
          <a:xfrm>
            <a:off x="6096000" y="428178"/>
            <a:ext cx="571499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Аутентификация</a:t>
            </a:r>
            <a:r>
              <a:rPr lang="ru-RU" sz="2400" dirty="0"/>
              <a:t> — </a:t>
            </a:r>
            <a:r>
              <a:rPr lang="ru-RU" sz="2400" dirty="0" err="1"/>
              <a:t>түйіннің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қолданушының</a:t>
            </a:r>
            <a:r>
              <a:rPr lang="ru-RU" sz="2400" dirty="0"/>
              <a:t> </a:t>
            </a:r>
            <a:r>
              <a:rPr lang="ru-RU" sz="2400" dirty="0" err="1"/>
              <a:t>шынайылығын</a:t>
            </a:r>
            <a:r>
              <a:rPr lang="ru-RU" sz="2400" dirty="0"/>
              <a:t> </a:t>
            </a:r>
            <a:r>
              <a:rPr lang="ru-RU" sz="2400" dirty="0" err="1"/>
              <a:t>тексеру</a:t>
            </a:r>
            <a:r>
              <a:rPr lang="ru-RU" sz="2400" dirty="0"/>
              <a:t>.</a:t>
            </a:r>
            <a:endParaRPr lang="en-US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b="1" dirty="0"/>
              <a:t>Неге керек: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жалған</a:t>
            </a:r>
            <a:r>
              <a:rPr lang="ru-RU" sz="2400" dirty="0"/>
              <a:t> </a:t>
            </a:r>
            <a:r>
              <a:rPr lang="ru-RU" sz="2400" dirty="0" err="1"/>
              <a:t>түйіндерді</a:t>
            </a:r>
            <a:r>
              <a:rPr lang="ru-RU" sz="2400" dirty="0"/>
              <a:t> </a:t>
            </a:r>
            <a:r>
              <a:rPr lang="ru-RU" sz="2400" dirty="0" err="1"/>
              <a:t>анықтау</a:t>
            </a:r>
            <a:r>
              <a:rPr lang="ru-RU" sz="24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тек </a:t>
            </a:r>
            <a:r>
              <a:rPr lang="ru-RU" sz="2400" dirty="0" err="1"/>
              <a:t>рұқсат</a:t>
            </a:r>
            <a:r>
              <a:rPr lang="ru-RU" sz="2400" dirty="0"/>
              <a:t> </a:t>
            </a:r>
            <a:r>
              <a:rPr lang="ru-RU" sz="2400" dirty="0" err="1"/>
              <a:t>етілген</a:t>
            </a:r>
            <a:r>
              <a:rPr lang="ru-RU" sz="2400" dirty="0"/>
              <a:t> </a:t>
            </a:r>
            <a:r>
              <a:rPr lang="ru-RU" sz="2400" dirty="0" err="1"/>
              <a:t>құрылғыларды</a:t>
            </a:r>
            <a:r>
              <a:rPr lang="ru-RU" sz="2400" dirty="0"/>
              <a:t> </a:t>
            </a:r>
            <a:r>
              <a:rPr lang="ru-RU" sz="2400" dirty="0" err="1"/>
              <a:t>қосу</a:t>
            </a:r>
            <a:r>
              <a:rPr lang="ru-RU" sz="24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жүйеге</a:t>
            </a:r>
            <a:r>
              <a:rPr lang="ru-RU" sz="2400" dirty="0"/>
              <a:t> </a:t>
            </a:r>
            <a:r>
              <a:rPr lang="ru-RU" sz="2400" dirty="0" err="1"/>
              <a:t>кіруді</a:t>
            </a:r>
            <a:r>
              <a:rPr lang="ru-RU" sz="2400" dirty="0"/>
              <a:t> </a:t>
            </a:r>
            <a:r>
              <a:rPr lang="ru-RU" sz="2400" dirty="0" err="1"/>
              <a:t>шектеу</a:t>
            </a:r>
            <a:r>
              <a:rPr lang="ru-RU" sz="2400" dirty="0"/>
              <a:t>. </a:t>
            </a:r>
            <a:endParaRPr lang="en-US" sz="2400" dirty="0"/>
          </a:p>
          <a:p>
            <a:endParaRPr lang="ru-RU" sz="2400" dirty="0"/>
          </a:p>
          <a:p>
            <a:pPr>
              <a:buNone/>
            </a:pPr>
            <a:r>
              <a:rPr lang="ru-RU" sz="2400" b="1" dirty="0" err="1"/>
              <a:t>Қарапайым</a:t>
            </a:r>
            <a:r>
              <a:rPr lang="ru-RU" sz="2400" b="1" dirty="0"/>
              <a:t> </a:t>
            </a:r>
            <a:r>
              <a:rPr lang="ru-RU" sz="2400" b="1" dirty="0" err="1"/>
              <a:t>қорғаныс</a:t>
            </a:r>
            <a:r>
              <a:rPr lang="ru-RU" sz="2400" b="1" dirty="0"/>
              <a:t> </a:t>
            </a:r>
            <a:r>
              <a:rPr lang="ru-RU" sz="2400" b="1" dirty="0" err="1"/>
              <a:t>шаралары</a:t>
            </a:r>
            <a:r>
              <a:rPr lang="ru-RU" sz="2400" b="1" dirty="0"/>
              <a:t>: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әр</a:t>
            </a:r>
            <a:r>
              <a:rPr lang="ru-RU" sz="2400" dirty="0"/>
              <a:t> </a:t>
            </a:r>
            <a:r>
              <a:rPr lang="ru-RU" sz="2400" dirty="0" err="1"/>
              <a:t>түйінге</a:t>
            </a:r>
            <a:r>
              <a:rPr lang="ru-RU" sz="2400" dirty="0"/>
              <a:t> </a:t>
            </a:r>
            <a:r>
              <a:rPr lang="ru-RU" sz="2400" dirty="0" err="1"/>
              <a:t>бірегей</a:t>
            </a:r>
            <a:r>
              <a:rPr lang="ru-RU" sz="2400" dirty="0"/>
              <a:t> идентификатор беру;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құпия</a:t>
            </a:r>
            <a:r>
              <a:rPr lang="ru-RU" sz="2400" dirty="0"/>
              <a:t> </a:t>
            </a:r>
            <a:r>
              <a:rPr lang="ru-RU" sz="2400" dirty="0" err="1"/>
              <a:t>кілттер</a:t>
            </a:r>
            <a:r>
              <a:rPr lang="ru-RU" sz="2400" dirty="0"/>
              <a:t> </a:t>
            </a:r>
            <a:r>
              <a:rPr lang="ru-RU" sz="2400" dirty="0" err="1"/>
              <a:t>пайдалану</a:t>
            </a:r>
            <a:r>
              <a:rPr lang="ru-RU" sz="24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деректерді</a:t>
            </a:r>
            <a:r>
              <a:rPr lang="ru-RU" sz="2400" dirty="0"/>
              <a:t> </a:t>
            </a:r>
            <a:r>
              <a:rPr lang="ru-RU" sz="2400" dirty="0" err="1"/>
              <a:t>шифрлау</a:t>
            </a:r>
            <a:r>
              <a:rPr lang="ru-RU" sz="24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бағдарламаны</a:t>
            </a:r>
            <a:r>
              <a:rPr lang="ru-RU" sz="2400" dirty="0"/>
              <a:t> </a:t>
            </a:r>
            <a:r>
              <a:rPr lang="ru-RU" sz="2400" dirty="0" err="1"/>
              <a:t>уақтылы</a:t>
            </a:r>
            <a:r>
              <a:rPr lang="ru-RU" sz="2400" dirty="0"/>
              <a:t> </a:t>
            </a:r>
            <a:r>
              <a:rPr lang="ru-RU" sz="2400" dirty="0" err="1"/>
              <a:t>жаңарту</a:t>
            </a:r>
            <a:r>
              <a:rPr lang="ru-RU" sz="24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күмәнді</a:t>
            </a:r>
            <a:r>
              <a:rPr lang="ru-RU" sz="2400" dirty="0"/>
              <a:t> </a:t>
            </a:r>
            <a:r>
              <a:rPr lang="ru-RU" sz="2400" dirty="0" err="1"/>
              <a:t>түйіндерді</a:t>
            </a:r>
            <a:r>
              <a:rPr lang="ru-RU" sz="2400" dirty="0"/>
              <a:t> </a:t>
            </a:r>
            <a:r>
              <a:rPr lang="ru-RU" sz="2400" dirty="0" err="1"/>
              <a:t>оқшаулау</a:t>
            </a:r>
            <a:r>
              <a:rPr lang="ru-RU" sz="2400" dirty="0"/>
              <a:t>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физикалық</a:t>
            </a:r>
            <a:r>
              <a:rPr lang="ru-RU" sz="2400" dirty="0"/>
              <a:t> </a:t>
            </a:r>
            <a:r>
              <a:rPr lang="ru-RU" sz="2400" dirty="0" err="1"/>
              <a:t>қорғау</a:t>
            </a:r>
            <a:r>
              <a:rPr lang="ru-RU" sz="2400" dirty="0"/>
              <a:t> </a:t>
            </a:r>
            <a:r>
              <a:rPr lang="ru-RU" sz="2400" dirty="0" err="1"/>
              <a:t>қолдану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618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6AA6F3-8677-B8A3-9F3C-3C842DA2F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Лекция </a:t>
            </a:r>
            <a:r>
              <a:rPr lang="ru-RU" b="1" dirty="0" err="1"/>
              <a:t>мақсаты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err="1"/>
              <a:t>сенсорлық</a:t>
            </a:r>
            <a:r>
              <a:rPr lang="ru-RU" dirty="0"/>
              <a:t> </a:t>
            </a:r>
            <a:r>
              <a:rPr lang="ru-RU" dirty="0" err="1"/>
              <a:t>желіде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өлшенгеннен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не </a:t>
            </a:r>
            <a:r>
              <a:rPr lang="ru-RU" dirty="0" err="1"/>
              <a:t>болатынын</a:t>
            </a:r>
            <a:r>
              <a:rPr lang="ru-RU" dirty="0"/>
              <a:t> </a:t>
            </a:r>
            <a:r>
              <a:rPr lang="ru-RU" dirty="0" err="1"/>
              <a:t>түсіну</a:t>
            </a:r>
            <a:r>
              <a:rPr lang="ru-RU" dirty="0"/>
              <a:t>; </a:t>
            </a:r>
          </a:p>
          <a:p>
            <a:r>
              <a:rPr lang="ru-RU" dirty="0"/>
              <a:t>агрегация мен </a:t>
            </a:r>
            <a:r>
              <a:rPr lang="en-US" dirty="0"/>
              <a:t>gateway </a:t>
            </a:r>
            <a:r>
              <a:rPr lang="ru-RU" dirty="0" err="1"/>
              <a:t>рөлін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; </a:t>
            </a:r>
          </a:p>
          <a:p>
            <a:r>
              <a:rPr lang="ru-RU" dirty="0" err="1"/>
              <a:t>бұлтқа</a:t>
            </a:r>
            <a:r>
              <a:rPr lang="ru-RU" dirty="0"/>
              <a:t> </a:t>
            </a:r>
            <a:r>
              <a:rPr lang="ru-RU" dirty="0" err="1"/>
              <a:t>дерек</a:t>
            </a:r>
            <a:r>
              <a:rPr lang="ru-RU" dirty="0"/>
              <a:t> </a:t>
            </a:r>
            <a:r>
              <a:rPr lang="ru-RU" dirty="0" err="1"/>
              <a:t>жіберу</a:t>
            </a:r>
            <a:r>
              <a:rPr lang="ru-RU" dirty="0"/>
              <a:t> </a:t>
            </a:r>
            <a:r>
              <a:rPr lang="ru-RU" dirty="0" err="1"/>
              <a:t>жолдарын</a:t>
            </a:r>
            <a:r>
              <a:rPr lang="ru-RU" dirty="0"/>
              <a:t> </a:t>
            </a:r>
            <a:r>
              <a:rPr lang="ru-RU" dirty="0" err="1"/>
              <a:t>қарастыру</a:t>
            </a:r>
            <a:r>
              <a:rPr lang="ru-RU" dirty="0"/>
              <a:t>; </a:t>
            </a:r>
          </a:p>
          <a:p>
            <a:r>
              <a:rPr lang="en-US" dirty="0"/>
              <a:t>WSN </a:t>
            </a:r>
            <a:r>
              <a:rPr lang="ru-RU" dirty="0" err="1"/>
              <a:t>қауіпсіздігінің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қауіптері</a:t>
            </a:r>
            <a:r>
              <a:rPr lang="ru-RU" dirty="0"/>
              <a:t> мен </a:t>
            </a:r>
            <a:r>
              <a:rPr lang="ru-RU" dirty="0" err="1"/>
              <a:t>қорғаныс</a:t>
            </a:r>
            <a:r>
              <a:rPr lang="ru-RU" dirty="0"/>
              <a:t> </a:t>
            </a:r>
            <a:r>
              <a:rPr lang="ru-RU" dirty="0" err="1"/>
              <a:t>әдістерін</a:t>
            </a:r>
            <a:r>
              <a:rPr lang="ru-RU" dirty="0"/>
              <a:t> </a:t>
            </a:r>
            <a:r>
              <a:rPr lang="ru-RU" dirty="0" err="1"/>
              <a:t>меңгеру</a:t>
            </a:r>
            <a:r>
              <a:rPr lang="ru-RU" dirty="0"/>
              <a:t>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97121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7358-D88C-7166-30BA-4D14E1D78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4" y="596827"/>
            <a:ext cx="5160818" cy="56643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/>
              <a:t>Сенсорлық</a:t>
            </a:r>
            <a:r>
              <a:rPr lang="ru-RU" b="1" dirty="0"/>
              <a:t> </a:t>
            </a:r>
            <a:r>
              <a:rPr lang="ru-RU" b="1" dirty="0" err="1"/>
              <a:t>желідегі</a:t>
            </a:r>
            <a:r>
              <a:rPr lang="ru-RU" b="1" dirty="0"/>
              <a:t> </a:t>
            </a:r>
            <a:r>
              <a:rPr lang="ru-RU" b="1" dirty="0" err="1"/>
              <a:t>дерек</a:t>
            </a:r>
            <a:r>
              <a:rPr lang="ru-RU" b="1" dirty="0"/>
              <a:t> </a:t>
            </a:r>
            <a:r>
              <a:rPr lang="ru-RU" b="1" dirty="0" err="1"/>
              <a:t>жолы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Сенсор </a:t>
            </a:r>
            <a:r>
              <a:rPr lang="ru-RU" dirty="0" err="1"/>
              <a:t>қоршаған</a:t>
            </a:r>
            <a:r>
              <a:rPr lang="ru-RU" dirty="0"/>
              <a:t> </a:t>
            </a:r>
            <a:r>
              <a:rPr lang="ru-RU" dirty="0" err="1"/>
              <a:t>ортадан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өлшейді</a:t>
            </a:r>
            <a:r>
              <a:rPr lang="ru-RU" dirty="0"/>
              <a:t> </a:t>
            </a:r>
          </a:p>
          <a:p>
            <a:r>
              <a:rPr lang="ru-RU" dirty="0"/>
              <a:t>Микроконтроллер </a:t>
            </a:r>
            <a:r>
              <a:rPr lang="ru-RU" dirty="0" err="1"/>
              <a:t>деректі</a:t>
            </a:r>
            <a:r>
              <a:rPr lang="ru-RU" dirty="0"/>
              <a:t> </a:t>
            </a:r>
            <a:r>
              <a:rPr lang="ru-RU" dirty="0" err="1"/>
              <a:t>өңдейді</a:t>
            </a:r>
            <a:r>
              <a:rPr lang="ru-RU" dirty="0"/>
              <a:t> </a:t>
            </a:r>
          </a:p>
          <a:p>
            <a:r>
              <a:rPr lang="ru-RU" dirty="0"/>
              <a:t>Дерек </a:t>
            </a:r>
            <a:r>
              <a:rPr lang="ru-RU" dirty="0" err="1"/>
              <a:t>көрші</a:t>
            </a:r>
            <a:r>
              <a:rPr lang="ru-RU" dirty="0"/>
              <a:t> </a:t>
            </a:r>
            <a:r>
              <a:rPr lang="ru-RU" dirty="0" err="1"/>
              <a:t>түйінге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шлюзге</a:t>
            </a:r>
            <a:r>
              <a:rPr lang="ru-RU" dirty="0"/>
              <a:t> </a:t>
            </a:r>
            <a:r>
              <a:rPr lang="ru-RU" dirty="0" err="1"/>
              <a:t>жіберіледі</a:t>
            </a:r>
            <a:r>
              <a:rPr lang="ru-RU" dirty="0"/>
              <a:t> </a:t>
            </a:r>
          </a:p>
          <a:p>
            <a:r>
              <a:rPr lang="en-US" dirty="0"/>
              <a:t>Gateway </a:t>
            </a:r>
            <a:r>
              <a:rPr lang="ru-RU" dirty="0" err="1"/>
              <a:t>деректі</a:t>
            </a:r>
            <a:r>
              <a:rPr lang="ru-RU" dirty="0"/>
              <a:t> </a:t>
            </a:r>
            <a:r>
              <a:rPr lang="ru-RU" dirty="0" err="1"/>
              <a:t>жинайды</a:t>
            </a:r>
            <a:r>
              <a:rPr lang="ru-RU" dirty="0"/>
              <a:t> </a:t>
            </a:r>
          </a:p>
          <a:p>
            <a:r>
              <a:rPr lang="ru-RU" dirty="0"/>
              <a:t>Дерек </a:t>
            </a:r>
            <a:r>
              <a:rPr lang="ru-RU" dirty="0" err="1"/>
              <a:t>серверге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бұлтқа</a:t>
            </a:r>
            <a:r>
              <a:rPr lang="ru-RU" dirty="0"/>
              <a:t> </a:t>
            </a:r>
            <a:r>
              <a:rPr lang="ru-RU" dirty="0" err="1"/>
              <a:t>беріледі</a:t>
            </a:r>
            <a:r>
              <a:rPr lang="ru-RU" dirty="0"/>
              <a:t> </a:t>
            </a:r>
          </a:p>
          <a:p>
            <a:r>
              <a:rPr lang="ru-RU" dirty="0" err="1"/>
              <a:t>Қолданушы</a:t>
            </a:r>
            <a:r>
              <a:rPr lang="ru-RU" dirty="0"/>
              <a:t> </a:t>
            </a:r>
            <a:r>
              <a:rPr lang="ru-RU" dirty="0" err="1"/>
              <a:t>интерфейсінде</a:t>
            </a:r>
            <a:r>
              <a:rPr lang="ru-RU" dirty="0"/>
              <a:t> </a:t>
            </a:r>
            <a:r>
              <a:rPr lang="ru-RU" dirty="0" err="1"/>
              <a:t>талданады</a:t>
            </a:r>
            <a:endParaRPr lang="ru-RU" dirty="0"/>
          </a:p>
          <a:p>
            <a:endParaRPr lang="ru-KZ" dirty="0"/>
          </a:p>
        </p:txBody>
      </p:sp>
      <p:pic>
        <p:nvPicPr>
          <p:cNvPr id="1026" name="Picture 2" descr="Wireless Sensor Networks for Big Data Systems">
            <a:extLst>
              <a:ext uri="{FF2B5EF4-FFF2-40B4-BE49-F238E27FC236}">
                <a16:creationId xmlns:a16="http://schemas.microsoft.com/office/drawing/2014/main" id="{B9A548B0-8669-D5BA-6E2E-90E47E5A2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30" y="858980"/>
            <a:ext cx="5783522" cy="47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5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9CDDAC-91B7-D04C-A69B-E71A9687B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055"/>
            <a:ext cx="10515600" cy="570590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Өлшеуден</a:t>
            </a:r>
            <a:r>
              <a:rPr lang="ru-RU" b="1" dirty="0"/>
              <a:t> </a:t>
            </a:r>
            <a:r>
              <a:rPr lang="ru-RU" b="1" dirty="0" err="1"/>
              <a:t>кейінгі</a:t>
            </a:r>
            <a:r>
              <a:rPr lang="ru-RU" b="1" dirty="0"/>
              <a:t> </a:t>
            </a:r>
            <a:r>
              <a:rPr lang="ru-RU" b="1" dirty="0" err="1"/>
              <a:t>негізгі</a:t>
            </a:r>
            <a:r>
              <a:rPr lang="ru-RU" b="1" dirty="0"/>
              <a:t> </a:t>
            </a:r>
            <a:r>
              <a:rPr lang="ru-RU" b="1" dirty="0" err="1"/>
              <a:t>процестер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err="1"/>
              <a:t>цифрландыру</a:t>
            </a:r>
            <a:r>
              <a:rPr lang="ru-RU" dirty="0"/>
              <a:t>; </a:t>
            </a:r>
          </a:p>
          <a:p>
            <a:r>
              <a:rPr lang="ru-RU" dirty="0" err="1"/>
              <a:t>сүзгілеу</a:t>
            </a:r>
            <a:r>
              <a:rPr lang="ru-RU" dirty="0"/>
              <a:t>; </a:t>
            </a:r>
          </a:p>
          <a:p>
            <a:r>
              <a:rPr lang="ru-RU" dirty="0" err="1"/>
              <a:t>уақыт</a:t>
            </a:r>
            <a:r>
              <a:rPr lang="ru-RU" dirty="0"/>
              <a:t> </a:t>
            </a:r>
            <a:r>
              <a:rPr lang="ru-RU" dirty="0" err="1"/>
              <a:t>белгісін</a:t>
            </a:r>
            <a:r>
              <a:rPr lang="ru-RU" dirty="0"/>
              <a:t> </a:t>
            </a:r>
            <a:r>
              <a:rPr lang="ru-RU" dirty="0" err="1"/>
              <a:t>қосу</a:t>
            </a:r>
            <a:r>
              <a:rPr lang="ru-RU" dirty="0"/>
              <a:t>; </a:t>
            </a:r>
          </a:p>
          <a:p>
            <a:r>
              <a:rPr lang="ru-RU" dirty="0" err="1"/>
              <a:t>пакеттерге</a:t>
            </a:r>
            <a:r>
              <a:rPr lang="ru-RU" dirty="0"/>
              <a:t> </a:t>
            </a:r>
            <a:r>
              <a:rPr lang="ru-RU" dirty="0" err="1"/>
              <a:t>бөлу</a:t>
            </a:r>
            <a:r>
              <a:rPr lang="ru-RU" dirty="0"/>
              <a:t>; </a:t>
            </a:r>
          </a:p>
          <a:p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жіберу</a:t>
            </a:r>
            <a:r>
              <a:rPr lang="ru-RU" dirty="0"/>
              <a:t>; </a:t>
            </a:r>
          </a:p>
          <a:p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талдау</a:t>
            </a:r>
            <a:r>
              <a:rPr lang="ru-RU" dirty="0"/>
              <a:t>.</a:t>
            </a:r>
          </a:p>
          <a:p>
            <a:endParaRPr lang="ru-K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4B7640E-D98C-598C-B967-B8516D57F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75" y="2389909"/>
            <a:ext cx="6885552" cy="378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56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D3045-7E4A-F287-5F02-CE26FE61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агрегациясы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BA44F-ECCE-3267-F7BC-B8F58AC82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Агрегация </a:t>
            </a:r>
            <a:r>
              <a:rPr lang="ru-RU" b="1" dirty="0" err="1"/>
              <a:t>дегеніміз</a:t>
            </a:r>
            <a:r>
              <a:rPr lang="ru-RU" dirty="0"/>
              <a:t> —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сенсордан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біріктіріп</a:t>
            </a:r>
            <a:r>
              <a:rPr lang="ru-RU" dirty="0"/>
              <a:t>, </a:t>
            </a:r>
            <a:r>
              <a:rPr lang="ru-RU" dirty="0" err="1"/>
              <a:t>ықшамдап</a:t>
            </a:r>
            <a:r>
              <a:rPr lang="ru-RU" dirty="0"/>
              <a:t> </a:t>
            </a:r>
            <a:r>
              <a:rPr lang="ru-RU" dirty="0" err="1"/>
              <a:t>жіберу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49ABAC-6480-AC12-2068-64BF517F0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4" y="2692949"/>
            <a:ext cx="9772650" cy="1095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C64082-DF5F-D1B2-F219-294D68F86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4" y="3923261"/>
            <a:ext cx="9772650" cy="8673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94009B-9527-C2AD-1423-42D5A1B04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716" y="4953087"/>
            <a:ext cx="8795396" cy="10273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8154B5-6603-F03C-DAB5-065E3E0DCF27}"/>
              </a:ext>
            </a:extLst>
          </p:cNvPr>
          <p:cNvSpPr txBox="1"/>
          <p:nvPr/>
        </p:nvSpPr>
        <p:spPr>
          <a:xfrm>
            <a:off x="767281" y="6176963"/>
            <a:ext cx="8295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dirty="0">
                <a:hlinkClick r:id="rId5"/>
              </a:rPr>
              <a:t>https://link.springer.com/article/10.1007/s11277-017-4674-5</a:t>
            </a:r>
            <a:r>
              <a:rPr lang="en-US" dirty="0"/>
              <a:t>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18164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0DB9E6-E248-919A-747F-FD0CF126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582"/>
            <a:ext cx="10515600" cy="5570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Артықшылықтары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энергия </a:t>
            </a:r>
            <a:r>
              <a:rPr lang="ru-RU" dirty="0" err="1"/>
              <a:t>шығыны</a:t>
            </a:r>
            <a:r>
              <a:rPr lang="ru-RU" dirty="0"/>
              <a:t> </a:t>
            </a:r>
            <a:r>
              <a:rPr lang="ru-RU" dirty="0" err="1"/>
              <a:t>азаяды</a:t>
            </a:r>
            <a:r>
              <a:rPr lang="ru-RU" dirty="0"/>
              <a:t>; </a:t>
            </a:r>
          </a:p>
          <a:p>
            <a:r>
              <a:rPr lang="ru-RU" dirty="0" err="1"/>
              <a:t>арна</a:t>
            </a:r>
            <a:r>
              <a:rPr lang="ru-RU" dirty="0"/>
              <a:t> </a:t>
            </a:r>
            <a:r>
              <a:rPr lang="ru-RU" dirty="0" err="1"/>
              <a:t>жүктемесі</a:t>
            </a:r>
            <a:r>
              <a:rPr lang="ru-RU" dirty="0"/>
              <a:t> </a:t>
            </a:r>
            <a:r>
              <a:rPr lang="ru-RU" dirty="0" err="1"/>
              <a:t>төмендейді</a:t>
            </a:r>
            <a:r>
              <a:rPr lang="ru-RU" dirty="0"/>
              <a:t>; </a:t>
            </a:r>
          </a:p>
          <a:p>
            <a:r>
              <a:rPr lang="ru-RU" dirty="0" err="1"/>
              <a:t>мәліметтерді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жеңілдейді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b="1" dirty="0" err="1"/>
              <a:t>Кемшіліктері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бастапқы</a:t>
            </a:r>
            <a:r>
              <a:rPr lang="ru-RU" dirty="0"/>
              <a:t>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жоғалуы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; </a:t>
            </a:r>
          </a:p>
          <a:p>
            <a:r>
              <a:rPr lang="ru-RU" dirty="0" err="1"/>
              <a:t>қосымша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; </a:t>
            </a:r>
          </a:p>
          <a:p>
            <a:r>
              <a:rPr lang="ru-RU" dirty="0"/>
              <a:t>агрегация </a:t>
            </a:r>
            <a:r>
              <a:rPr lang="ru-RU" dirty="0" err="1"/>
              <a:t>жасайтын</a:t>
            </a:r>
            <a:r>
              <a:rPr lang="ru-RU" dirty="0"/>
              <a:t> </a:t>
            </a:r>
            <a:r>
              <a:rPr lang="ru-RU" dirty="0" err="1"/>
              <a:t>түйінге</a:t>
            </a:r>
            <a:r>
              <a:rPr lang="ru-RU" dirty="0"/>
              <a:t> </a:t>
            </a:r>
            <a:r>
              <a:rPr lang="ru-RU" dirty="0" err="1"/>
              <a:t>жүктеме</a:t>
            </a:r>
            <a:r>
              <a:rPr lang="ru-RU" dirty="0"/>
              <a:t> </a:t>
            </a:r>
            <a:r>
              <a:rPr lang="ru-RU" dirty="0" err="1"/>
              <a:t>артады</a:t>
            </a:r>
            <a:r>
              <a:rPr lang="ru-RU" dirty="0"/>
              <a:t>. </a:t>
            </a:r>
          </a:p>
          <a:p>
            <a:pPr marL="0" indent="0">
              <a:buNone/>
            </a:pPr>
            <a:br>
              <a:rPr lang="ru-RU" dirty="0"/>
            </a:br>
            <a:r>
              <a:rPr lang="en-US" b="1" dirty="0">
                <a:solidFill>
                  <a:srgbClr val="FF0000"/>
                </a:solidFill>
              </a:rPr>
              <a:t>WSN-</a:t>
            </a:r>
            <a:r>
              <a:rPr lang="ru-RU" b="1" dirty="0">
                <a:solidFill>
                  <a:srgbClr val="FF0000"/>
                </a:solidFill>
              </a:rPr>
              <a:t>де агрегация — энергия </a:t>
            </a:r>
            <a:r>
              <a:rPr lang="ru-RU" b="1" dirty="0" err="1">
                <a:solidFill>
                  <a:srgbClr val="FF0000"/>
                </a:solidFill>
              </a:rPr>
              <a:t>үнемдеудің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тиімді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тәсілдерінің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бірі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8289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72A362-AA7B-B4BA-AE91-E08EEA234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213" y="0"/>
            <a:ext cx="4854629" cy="2730439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904C129-D92C-A231-9120-8B518A4F2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587" y="197346"/>
            <a:ext cx="5668836" cy="64633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Основные методы агрегации</a:t>
            </a:r>
            <a:endParaRPr kumimoji="0" lang="ru-KZ" altLang="ru-K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В зависимости от архитектуры сети выделяют несколько подходов: </a:t>
            </a:r>
            <a:endParaRPr kumimoji="0" lang="ru-KZ" altLang="ru-K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Централизованный (</a:t>
            </a:r>
            <a:r>
              <a:rPr kumimoji="0" lang="ru-KZ" altLang="ru-KZ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Centralized</a:t>
            </a:r>
            <a:r>
              <a:rPr kumimoji="0" lang="ru-KZ" altLang="ru-KZ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):</a:t>
            </a: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Все узлы отправляют данные на центральный узел, который выполняет агрегацию. Пример: алгоритм </a:t>
            </a:r>
            <a:r>
              <a:rPr kumimoji="0" lang="ru-KZ" altLang="ru-KZ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PEDAP</a:t>
            </a: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На базе деревьев (</a:t>
            </a:r>
            <a:r>
              <a:rPr kumimoji="0" lang="ru-KZ" altLang="ru-KZ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Tree-based</a:t>
            </a:r>
            <a:r>
              <a:rPr kumimoji="0" lang="ru-KZ" altLang="ru-KZ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):</a:t>
            </a: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Данные собираются по иерархии от "листьев" (периферийных датчиков) к "корню" (базовой станции). Промежуточные узлы объединяют полученные пакеты. Примеры: </a:t>
            </a:r>
            <a:r>
              <a:rPr kumimoji="0" lang="ru-KZ" altLang="ru-KZ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TAG</a:t>
            </a: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 </a:t>
            </a:r>
            <a:r>
              <a:rPr kumimoji="0" lang="ru-KZ" altLang="ru-KZ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DADIE</a:t>
            </a: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Кластерный (Cluster-</a:t>
            </a:r>
            <a:r>
              <a:rPr kumimoji="0" lang="ru-KZ" altLang="ru-KZ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based</a:t>
            </a:r>
            <a:r>
              <a:rPr kumimoji="0" lang="ru-KZ" altLang="ru-KZ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):</a:t>
            </a: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Сеть делится на группы (кластеры). В каждой группе выбирается "головной узел" (Cluster Head, CH), который собирает данные от участников кластера, агрегирует их и передает дальше. Пример: </a:t>
            </a:r>
            <a:r>
              <a:rPr kumimoji="0" lang="ru-KZ" altLang="ru-KZ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LEACH</a:t>
            </a: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 </a:t>
            </a:r>
            <a:r>
              <a:rPr kumimoji="0" lang="ru-KZ" altLang="ru-KZ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APB-DASM</a:t>
            </a: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Внутрисетевой (In-</a:t>
            </a:r>
            <a:r>
              <a:rPr kumimoji="0" lang="ru-KZ" altLang="ru-KZ" sz="20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network</a:t>
            </a:r>
            <a:r>
              <a:rPr kumimoji="0" lang="ru-KZ" altLang="ru-KZ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):</a:t>
            </a:r>
            <a:r>
              <a:rPr kumimoji="0" lang="ru-KZ" altLang="ru-KZ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Агрегация происходит прямо в процессе маршрутизации пакетов на промежуточных узлах.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088DC7-E6B4-1A2C-DD56-4C13B14F2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101" y="2653064"/>
            <a:ext cx="3677794" cy="25909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6963C3-B911-93A0-0BE1-5FBBF5C40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81" y="5327605"/>
            <a:ext cx="3328926" cy="133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1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EE761-5BCE-2A91-CF2E-75F390A0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Gateway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1EA715-A257-689B-2102-BEA57B14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6712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Gateway</a:t>
            </a:r>
            <a:r>
              <a:rPr lang="en-US" dirty="0"/>
              <a:t> — </a:t>
            </a:r>
            <a:r>
              <a:rPr lang="ru-RU" dirty="0" err="1"/>
              <a:t>сенсорлық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мен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аралық</a:t>
            </a:r>
            <a:r>
              <a:rPr lang="ru-RU" dirty="0"/>
              <a:t> </a:t>
            </a:r>
            <a:r>
              <a:rPr lang="ru-RU" dirty="0" err="1"/>
              <a:t>түйін</a:t>
            </a:r>
            <a:r>
              <a:rPr lang="ru-RU" dirty="0"/>
              <a:t>.</a:t>
            </a:r>
          </a:p>
          <a:p>
            <a:r>
              <a:rPr lang="ru-RU" b="1" dirty="0" err="1"/>
              <a:t>Негізгі</a:t>
            </a:r>
            <a:r>
              <a:rPr lang="ru-RU" b="1" dirty="0"/>
              <a:t> </a:t>
            </a:r>
            <a:r>
              <a:rPr lang="ru-RU" b="1" dirty="0" err="1"/>
              <a:t>қызметтері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err="1"/>
              <a:t>сенсорлардан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жинау</a:t>
            </a:r>
            <a:r>
              <a:rPr lang="ru-RU" dirty="0"/>
              <a:t>; </a:t>
            </a:r>
          </a:p>
          <a:p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протоколдарды</a:t>
            </a:r>
            <a:r>
              <a:rPr lang="ru-RU" dirty="0"/>
              <a:t> </a:t>
            </a:r>
            <a:r>
              <a:rPr lang="ru-RU" dirty="0" err="1"/>
              <a:t>түрлендіру</a:t>
            </a:r>
            <a:r>
              <a:rPr lang="ru-RU" dirty="0"/>
              <a:t>; </a:t>
            </a:r>
          </a:p>
          <a:p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жүргізу</a:t>
            </a:r>
            <a:r>
              <a:rPr lang="ru-RU" dirty="0"/>
              <a:t>; </a:t>
            </a:r>
          </a:p>
          <a:p>
            <a:r>
              <a:rPr lang="ru-RU" dirty="0" err="1"/>
              <a:t>интернетке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бұлтқа</a:t>
            </a:r>
            <a:r>
              <a:rPr lang="ru-RU" dirty="0"/>
              <a:t> </a:t>
            </a:r>
            <a:r>
              <a:rPr lang="ru-RU" dirty="0" err="1"/>
              <a:t>қосылу</a:t>
            </a:r>
            <a:r>
              <a:rPr lang="ru-RU" dirty="0"/>
              <a:t>; </a:t>
            </a:r>
          </a:p>
          <a:p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командаларын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жіберу</a:t>
            </a:r>
            <a:r>
              <a:rPr lang="ru-RU" dirty="0"/>
              <a:t>.</a:t>
            </a:r>
          </a:p>
          <a:p>
            <a:endParaRPr lang="ru-KZ" dirty="0"/>
          </a:p>
        </p:txBody>
      </p:sp>
      <p:pic>
        <p:nvPicPr>
          <p:cNvPr id="4098" name="Picture 2" descr="Wireless Sensor Networks for Building Information Modeling">
            <a:extLst>
              <a:ext uri="{FF2B5EF4-FFF2-40B4-BE49-F238E27FC236}">
                <a16:creationId xmlns:a16="http://schemas.microsoft.com/office/drawing/2014/main" id="{15D83607-221C-E631-1AB1-F9252C6C5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652" y="2690834"/>
            <a:ext cx="4431334" cy="191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6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6C9C125-541F-E27D-E51B-3C6B0F5F0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15" y="215443"/>
            <a:ext cx="11646570" cy="64633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Шлюздің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WSN-</a:t>
            </a: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дегі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негізгі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функциялары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endParaRPr kumimoji="0" lang="ru-RU" altLang="ru-KZ" sz="2800" b="1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Хаттамаларды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түрлендіру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Сенсорлардан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келген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энергияны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аз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жұмсайтын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қысқа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қашықтықтағы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сигналдарды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қабылдап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оларды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сыртқы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желілерге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түсінікті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пакеттерге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айналдырады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Деректерді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жинақтау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(Агрегация):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Әрбір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өлшемді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жеке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жібермей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бірнеше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түйіннен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келген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мәліметтерді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жинап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сүзгіден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өткізеді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немесе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бастапқы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талдау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жасап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сыртқы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байланыс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арнасына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түсетін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жүктемені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азайтады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Желіні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басқару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Шлюз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көбінесе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үйлестіруші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(координатор)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рөлін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атқарады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 Ол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желінің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құрылымын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түйіндерді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анықтауды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және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ресурстарды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бөлуді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қадағалайды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8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Қауіпсіздік</a:t>
            </a:r>
            <a:r>
              <a:rPr kumimoji="0" lang="ru-KZ" altLang="ru-KZ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«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Кіру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есігі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»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ретінде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қызмет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ете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отырып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ол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сенсорлық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желіні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сыртқы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шабуылдардан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қорғайтын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брандмауэр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немесе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прокси-сервер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міндетін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атқара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алады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6813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1068</Words>
  <Application>Microsoft Office PowerPoint</Application>
  <PresentationFormat>Широкоэкранный</PresentationFormat>
  <Paragraphs>155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Google Sans</vt:lpstr>
      <vt:lpstr>Тема Office</vt:lpstr>
      <vt:lpstr>WSN жүйелерінде деректерді жинау, агрегациялау, беру және қауіпсіздік</vt:lpstr>
      <vt:lpstr>Презентация PowerPoint</vt:lpstr>
      <vt:lpstr>Презентация PowerPoint</vt:lpstr>
      <vt:lpstr>Презентация PowerPoint</vt:lpstr>
      <vt:lpstr>Деректер агрегациясы</vt:lpstr>
      <vt:lpstr>Презентация PowerPoint</vt:lpstr>
      <vt:lpstr>Презентация PowerPoint</vt:lpstr>
      <vt:lpstr>Gateway</vt:lpstr>
      <vt:lpstr>Презентация PowerPoint</vt:lpstr>
      <vt:lpstr>Презентация PowerPoint</vt:lpstr>
      <vt:lpstr>Деректерді бұлтқа беру</vt:lpstr>
      <vt:lpstr>Презентация PowerPoint</vt:lpstr>
      <vt:lpstr>Презентация PowerPoint</vt:lpstr>
      <vt:lpstr>Деректерді бұлтқа беру</vt:lpstr>
      <vt:lpstr>WSN неге осал? </vt:lpstr>
      <vt:lpstr>Негізгі қауіптер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Beybit Karibayev</dc:creator>
  <cp:lastModifiedBy>Beybit Karibayev</cp:lastModifiedBy>
  <cp:revision>5</cp:revision>
  <dcterms:created xsi:type="dcterms:W3CDTF">2026-03-30T04:52:50Z</dcterms:created>
  <dcterms:modified xsi:type="dcterms:W3CDTF">2026-03-30T06:34:22Z</dcterms:modified>
</cp:coreProperties>
</file>